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76" r:id="rId4"/>
    <p:sldId id="268" r:id="rId5"/>
    <p:sldId id="270" r:id="rId6"/>
    <p:sldId id="271" r:id="rId7"/>
    <p:sldId id="275" r:id="rId8"/>
    <p:sldId id="272" r:id="rId9"/>
    <p:sldId id="263" r:id="rId10"/>
    <p:sldId id="277" r:id="rId11"/>
    <p:sldId id="278" r:id="rId12"/>
    <p:sldId id="279" r:id="rId13"/>
    <p:sldId id="280" r:id="rId14"/>
    <p:sldId id="267" r:id="rId15"/>
    <p:sldId id="264" r:id="rId16"/>
    <p:sldId id="274" r:id="rId17"/>
    <p:sldId id="269" r:id="rId18"/>
    <p:sldId id="260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84" y="5016223"/>
            <a:ext cx="5345723" cy="1267726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Renmin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7995" y="4794764"/>
            <a:ext cx="3881532" cy="17106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 ~ 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E071C4-CA79-1ED6-359A-80757382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75" y="74176"/>
            <a:ext cx="9434449" cy="43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내비게이션 클릭 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햄버거 버튼이 완전한 </a:t>
            </a:r>
            <a:r>
              <a:rPr lang="en-US" altLang="ko-KR" sz="1400" dirty="0"/>
              <a:t>X</a:t>
            </a:r>
            <a:r>
              <a:rPr lang="ko-KR" altLang="en-US" sz="1400" dirty="0"/>
              <a:t>로 변하며 마우스 오버 시 햄버거 버튼으로 변경하려는 모양으로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내비게이션 닫힘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로고 클릭 시 홈 화면으로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검색 창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작동하지는 않으나 본래 홈페이에 있기에 </a:t>
            </a:r>
            <a:r>
              <a:rPr lang="ko-KR" altLang="en-US" sz="1400" dirty="0" err="1"/>
              <a:t>구현해둠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클릭 시 모바일 페이지로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li</a:t>
            </a:r>
            <a:r>
              <a:rPr lang="ko-KR" altLang="en-US" sz="1400" dirty="0"/>
              <a:t>들은 모두 </a:t>
            </a:r>
            <a:r>
              <a:rPr lang="ko-KR" altLang="en-US" sz="1400" dirty="0" err="1"/>
              <a:t>트랜지션을</a:t>
            </a:r>
            <a:r>
              <a:rPr lang="ko-KR" altLang="en-US" sz="1400" dirty="0"/>
              <a:t> 적용하였기에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색이 변하며 글자에 좌에서 우로 밑줄이 생김</a:t>
            </a:r>
            <a:r>
              <a:rPr lang="en-US" altLang="ko-KR" sz="1400" dirty="0"/>
              <a:t>. </a:t>
            </a:r>
            <a:r>
              <a:rPr lang="ko-KR" altLang="en-US" sz="1400" dirty="0"/>
              <a:t>서브 메뉴가 있을 경우 아래 콘텐츠를 밀어서 확장하며 서브 메뉴가 등장함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전부 링크를 걸어 이동 가능하게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중국 인민대학교의 위치를 표시하는 구글 지도</a:t>
            </a:r>
            <a:r>
              <a:rPr lang="en-US" altLang="ko-KR" sz="1400" dirty="0"/>
              <a:t>. </a:t>
            </a:r>
            <a:r>
              <a:rPr lang="ko-KR" altLang="en-US" sz="1400" dirty="0"/>
              <a:t>실제 지도 소스를 가져왔기에 평소 구글 지도를 사용하던 것처럼 활용가능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26770-585D-E8F9-FAD9-F110795A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97"/>
          <a:stretch/>
        </p:blipFill>
        <p:spPr>
          <a:xfrm>
            <a:off x="628693" y="684195"/>
            <a:ext cx="6076907" cy="528481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95172" y="7128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DD1A3FF-D370-2297-2708-70A9F22AD5F8}"/>
              </a:ext>
            </a:extLst>
          </p:cNvPr>
          <p:cNvSpPr/>
          <p:nvPr/>
        </p:nvSpPr>
        <p:spPr>
          <a:xfrm>
            <a:off x="1235298" y="77813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72622D-F7AF-F2BF-8E19-EEA3F1411504}"/>
              </a:ext>
            </a:extLst>
          </p:cNvPr>
          <p:cNvSpPr/>
          <p:nvPr/>
        </p:nvSpPr>
        <p:spPr>
          <a:xfrm>
            <a:off x="2551810" y="106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62B707-A4B7-F6CF-3C06-7B2126D1E356}"/>
              </a:ext>
            </a:extLst>
          </p:cNvPr>
          <p:cNvSpPr/>
          <p:nvPr/>
        </p:nvSpPr>
        <p:spPr>
          <a:xfrm>
            <a:off x="1074330" y="14175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9FF60BF-44CB-A98A-F6D6-FD04B4446225}"/>
              </a:ext>
            </a:extLst>
          </p:cNvPr>
          <p:cNvSpPr/>
          <p:nvPr/>
        </p:nvSpPr>
        <p:spPr>
          <a:xfrm>
            <a:off x="2379836" y="20314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A1B10C-669F-8A48-6367-440AD04B5F8E}"/>
              </a:ext>
            </a:extLst>
          </p:cNvPr>
          <p:cNvSpPr/>
          <p:nvPr/>
        </p:nvSpPr>
        <p:spPr>
          <a:xfrm>
            <a:off x="626694" y="37862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81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신문 같은 디자인으로 학교를 소개하는 페이지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Daily News</a:t>
            </a:r>
            <a:r>
              <a:rPr lang="ko-KR" altLang="en-US" sz="1400" dirty="0"/>
              <a:t>라는 이름에 걸맞게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활용해 실시간으로 날짜를 업데이트 하게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이미지를 포토샵으로 편집해 해당 페이지에 어울리게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학교 홈페이지와 학교 순위 사이트 등등의 실제로 영향력 있는 사이트에서 가져온 </a:t>
            </a:r>
            <a:r>
              <a:rPr lang="ko-KR" altLang="en-US" sz="1400" dirty="0" err="1"/>
              <a:t>출저로</a:t>
            </a:r>
            <a:r>
              <a:rPr lang="ko-KR" altLang="en-US" sz="1400" dirty="0"/>
              <a:t> 콘텐츠를 채움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C46D8-0A40-3314-72F1-B826FC1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1503579"/>
            <a:ext cx="6990258" cy="321646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489356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874E6F-4AD3-A8B7-C1D0-2E3BCE00275B}"/>
              </a:ext>
            </a:extLst>
          </p:cNvPr>
          <p:cNvSpPr/>
          <p:nvPr/>
        </p:nvSpPr>
        <p:spPr>
          <a:xfrm>
            <a:off x="6319744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D6841F2-7A1A-57E4-F70E-13239935A538}"/>
              </a:ext>
            </a:extLst>
          </p:cNvPr>
          <p:cNvSpPr/>
          <p:nvPr/>
        </p:nvSpPr>
        <p:spPr>
          <a:xfrm>
            <a:off x="3491452" y="31936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427B65-50D7-0D57-F11B-7B5463E8FA3D}"/>
              </a:ext>
            </a:extLst>
          </p:cNvPr>
          <p:cNvSpPr/>
          <p:nvPr/>
        </p:nvSpPr>
        <p:spPr>
          <a:xfrm>
            <a:off x="2119852" y="261456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26DFA8-5B6C-D2FC-D13F-DCC5EF0E27D6}"/>
              </a:ext>
            </a:extLst>
          </p:cNvPr>
          <p:cNvSpPr/>
          <p:nvPr/>
        </p:nvSpPr>
        <p:spPr>
          <a:xfrm>
            <a:off x="4836253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08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 페이지는 학교 공식 홈페이지의 소식 관련 부분을 가져와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각각의 소식을 가지고 있는 박스</a:t>
            </a:r>
            <a:r>
              <a:rPr lang="en-US" altLang="ko-KR" sz="1400" dirty="0"/>
              <a:t>. </a:t>
            </a:r>
            <a:r>
              <a:rPr lang="ko-KR" altLang="en-US" sz="1400" dirty="0"/>
              <a:t>박스의 태두리는 시시각각 색이 변하며 마우스 오버 시 박스가 </a:t>
            </a:r>
            <a:r>
              <a:rPr lang="en-US" altLang="ko-KR" sz="1400" dirty="0"/>
              <a:t>1.1</a:t>
            </a:r>
            <a:r>
              <a:rPr lang="ko-KR" altLang="en-US" sz="1400" dirty="0"/>
              <a:t>배 커져 읽기 쉽고 선택하기 쉽게 </a:t>
            </a:r>
            <a:r>
              <a:rPr lang="en-US" altLang="ko-KR" sz="1400" dirty="0"/>
              <a:t>CSS</a:t>
            </a:r>
            <a:r>
              <a:rPr lang="ko-KR" altLang="en-US" sz="1400" dirty="0"/>
              <a:t>로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해당 항목들의 한국어는 전부 원래 있던 페이지의 중국어를 직접 번역한 것임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EA569-1621-EA84-F67B-BA62CCC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73153"/>
            <a:ext cx="7035661" cy="326547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194750" y="98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BE9E1D-4F22-1A46-DF9B-EB6188DC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4" y="4570551"/>
            <a:ext cx="6639392" cy="119705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A856EE9-E7FB-C2FA-525A-A52C653AEB82}"/>
              </a:ext>
            </a:extLst>
          </p:cNvPr>
          <p:cNvSpPr/>
          <p:nvPr/>
        </p:nvSpPr>
        <p:spPr>
          <a:xfrm>
            <a:off x="3406816" y="25058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93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 동그라미들은 </a:t>
            </a:r>
            <a:r>
              <a:rPr lang="ko-KR" altLang="en-US" sz="1400" dirty="0" err="1"/>
              <a:t>비눗방울을</a:t>
            </a:r>
            <a:r>
              <a:rPr lang="ko-KR" altLang="en-US" sz="1400" dirty="0"/>
              <a:t> 모티브로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그라데이션과</a:t>
            </a:r>
            <a:r>
              <a:rPr lang="ko-KR" altLang="en-US" sz="1400" dirty="0"/>
              <a:t> </a:t>
            </a:r>
            <a:r>
              <a:rPr lang="en-US" altLang="ko-KR" sz="1400" dirty="0"/>
              <a:t>scale,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opacity</a:t>
            </a:r>
            <a:r>
              <a:rPr lang="ko-KR" altLang="en-US" sz="1400" dirty="0"/>
              <a:t>를 활용해 마우스 오버 시 크기가 커지고 색이 진해지게 </a:t>
            </a:r>
            <a:r>
              <a:rPr lang="ko-KR" altLang="en-US" sz="1400" dirty="0" err="1"/>
              <a:t>만듬</a:t>
            </a:r>
            <a:r>
              <a:rPr lang="en-US" altLang="ko-KR" sz="1400"/>
              <a:t>. 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2C7A-9285-E7B4-F101-FF72F5D2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" y="1337500"/>
            <a:ext cx="7018778" cy="32622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412465" y="140317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3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F13446-3371-CDC4-8338-6CEA194801D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카드가 자전하는 애니메이션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서브 네비게이션</a:t>
            </a:r>
            <a:r>
              <a:rPr lang="en-US" altLang="ko-KR" sz="1400" dirty="0"/>
              <a:t>. </a:t>
            </a:r>
            <a:r>
              <a:rPr lang="ko-KR" altLang="en-US" sz="1400" dirty="0"/>
              <a:t>각 메뉴 마우스 오버 시 색이 천천히 변하며 클릭 시 해당 영역으로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각 페이지 영역마다 상대 크기를 적용하여 안에 있는</a:t>
            </a:r>
            <a:r>
              <a:rPr lang="en-US" altLang="ko-KR" sz="1400" dirty="0"/>
              <a:t> </a:t>
            </a:r>
            <a:r>
              <a:rPr lang="ko-KR" altLang="en-US" sz="1400" dirty="0"/>
              <a:t>컨텐츠가 긴 경우가 제외하고는 모니터 화면에 맞게 디스플레이됨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 err="1"/>
              <a:t>배경역역은</a:t>
            </a:r>
            <a:r>
              <a:rPr lang="ko-KR" altLang="en-US" sz="1400" dirty="0"/>
              <a:t> 모두 </a:t>
            </a:r>
            <a:r>
              <a:rPr lang="ko-KR" altLang="en-US" sz="1400" dirty="0" err="1"/>
              <a:t>그라데이션으로</a:t>
            </a:r>
            <a:r>
              <a:rPr lang="ko-KR" altLang="en-US" sz="1400" dirty="0"/>
              <a:t> 연결함</a:t>
            </a:r>
            <a:r>
              <a:rPr lang="en-US" altLang="ko-KR" sz="1400" dirty="0"/>
              <a:t>. </a:t>
            </a:r>
            <a:r>
              <a:rPr lang="ko-KR" altLang="en-US" sz="1400" dirty="0"/>
              <a:t>한 화면       크기당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색을 적용 하였으며 위 아래 페이지의 색을 연결하여 끊김 없이 연결하는 듯한 효과를 줌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>
              <a:buFont typeface="+mj-lt"/>
              <a:buAutoNum type="arabicPeriod" startAt="4"/>
            </a:pPr>
            <a:r>
              <a:rPr lang="en-US" altLang="ko-KR" sz="1400" dirty="0"/>
              <a:t>Display: flex.</a:t>
            </a:r>
            <a:r>
              <a:rPr lang="ko-KR" altLang="en-US" sz="1400" dirty="0"/>
              <a:t> </a:t>
            </a:r>
            <a:r>
              <a:rPr lang="en-US" altLang="ko-KR" sz="1400" dirty="0"/>
              <a:t>justify-content: space-evenly;</a:t>
            </a:r>
            <a:r>
              <a:rPr lang="ko-KR" altLang="en-US" sz="1400" dirty="0"/>
              <a:t>를 적용하여 화면 크기에 따라 컨텐츠의 거리와 중심을 </a:t>
            </a:r>
            <a:r>
              <a:rPr lang="ko-KR" altLang="en-US" sz="1400" dirty="0" err="1"/>
              <a:t>잡아줌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r>
              <a:rPr lang="ko-KR" altLang="en-US" sz="1400" dirty="0" err="1"/>
              <a:t>스와이퍼</a:t>
            </a:r>
            <a:r>
              <a:rPr lang="ko-KR" altLang="en-US" sz="1400" dirty="0"/>
              <a:t> 플러그인</a:t>
            </a:r>
            <a:r>
              <a:rPr lang="en-US" altLang="ko-KR" sz="1400" dirty="0"/>
              <a:t>. </a:t>
            </a:r>
            <a:r>
              <a:rPr lang="ko-KR" altLang="en-US" sz="1400" dirty="0"/>
              <a:t>카드 이미지들에 </a:t>
            </a:r>
            <a:r>
              <a:rPr lang="ko-KR" altLang="en-US" sz="1400" dirty="0" err="1"/>
              <a:t>스와이퍼</a:t>
            </a:r>
            <a:r>
              <a:rPr lang="ko-KR" altLang="en-US" sz="1400" dirty="0"/>
              <a:t> 플러그인을 적용하여 카드가 자동으로 오른쪽에서 왼쪽으로 설정</a:t>
            </a:r>
            <a:r>
              <a:rPr lang="en-US" altLang="ko-KR" sz="1400" dirty="0"/>
              <a:t>.  </a:t>
            </a:r>
            <a:r>
              <a:rPr lang="ko-KR" altLang="en-US" sz="1400" dirty="0"/>
              <a:t>위와 아래에 흘러가는 시간을 다르게 설정하여 각각 흘러감</a:t>
            </a:r>
            <a:r>
              <a:rPr lang="en-US" altLang="ko-KR" sz="1400" dirty="0"/>
              <a:t>. </a:t>
            </a:r>
            <a:r>
              <a:rPr lang="ko-KR" altLang="en-US" sz="1400" dirty="0"/>
              <a:t>마우스 드래그로 카드를 넘길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이 애니메이션은 무한히 반복됨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r>
              <a:rPr lang="ko-KR" altLang="en-US" sz="1400" dirty="0"/>
              <a:t>스프레드 설명에 관한 설명 글</a:t>
            </a:r>
            <a:r>
              <a:rPr lang="en-US" altLang="ko-KR" sz="1400" dirty="0"/>
              <a:t>. </a:t>
            </a:r>
            <a:r>
              <a:rPr lang="ko-KR" altLang="en-US" sz="1400" dirty="0"/>
              <a:t>초보자를 위한 가이드이기에 유명 스프레드 </a:t>
            </a:r>
            <a:r>
              <a:rPr lang="en-US" altLang="ko-KR" sz="1400" dirty="0"/>
              <a:t>3</a:t>
            </a:r>
            <a:r>
              <a:rPr lang="ko-KR" altLang="en-US" sz="1400" dirty="0"/>
              <a:t>개만 소개함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r>
              <a:rPr lang="en-US" altLang="ko-KR" sz="1400" dirty="0"/>
              <a:t> </a:t>
            </a:r>
            <a:r>
              <a:rPr lang="ko-KR" altLang="en-US" sz="1400" dirty="0"/>
              <a:t>마치는 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4"/>
            </a:pP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AF0043-4AE2-0970-7C55-77B035D0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7" y="527788"/>
            <a:ext cx="3102695" cy="1439095"/>
          </a:xfrm>
          <a:prstGeom prst="rect">
            <a:avLst/>
          </a:prstGeom>
        </p:spPr>
      </p:pic>
      <p:pic>
        <p:nvPicPr>
          <p:cNvPr id="13" name="그림 1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36267260-C6F6-C556-D792-2B3A09C96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7" y="1966883"/>
            <a:ext cx="3102695" cy="13712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83F474-91D4-6698-8611-580034196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7" y="3338142"/>
            <a:ext cx="3102695" cy="13741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0D69C5-5D1C-4805-A7A1-BBAFE5A10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7" y="4708517"/>
            <a:ext cx="3102695" cy="1369454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903CD06-FF68-13DF-D4D3-0AFD07270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44" y="545555"/>
            <a:ext cx="3102695" cy="13565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E0BA76-9F2E-8E26-325F-1DA15D6AC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10" y="1890195"/>
            <a:ext cx="3096730" cy="1449329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D52662F-084F-808B-6F74-DCE5C52FA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43" y="3339524"/>
            <a:ext cx="3102695" cy="13791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238DF7-4E33-F5D2-B9F9-4E053E918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44" y="4708517"/>
            <a:ext cx="3102695" cy="100296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C691DA33-E5F5-87B2-72F3-259BCBB7AFA7}"/>
              </a:ext>
            </a:extLst>
          </p:cNvPr>
          <p:cNvSpPr/>
          <p:nvPr/>
        </p:nvSpPr>
        <p:spPr>
          <a:xfrm>
            <a:off x="395338" y="71882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5A3E35A-E4B9-6C5D-891A-E26F30738198}"/>
              </a:ext>
            </a:extLst>
          </p:cNvPr>
          <p:cNvSpPr/>
          <p:nvPr/>
        </p:nvSpPr>
        <p:spPr>
          <a:xfrm>
            <a:off x="1672770" y="134285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7A6000-6F82-CAA5-5C2D-B8B9CE9B933D}"/>
              </a:ext>
            </a:extLst>
          </p:cNvPr>
          <p:cNvSpPr/>
          <p:nvPr/>
        </p:nvSpPr>
        <p:spPr>
          <a:xfrm>
            <a:off x="2653053" y="155247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5CDAFD1-B123-364A-0911-289C2B925E12}"/>
              </a:ext>
            </a:extLst>
          </p:cNvPr>
          <p:cNvSpPr/>
          <p:nvPr/>
        </p:nvSpPr>
        <p:spPr>
          <a:xfrm>
            <a:off x="1564960" y="22018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406ED27-C8A4-D405-A820-5FCD0CA7FEE0}"/>
              </a:ext>
            </a:extLst>
          </p:cNvPr>
          <p:cNvSpPr/>
          <p:nvPr/>
        </p:nvSpPr>
        <p:spPr>
          <a:xfrm>
            <a:off x="0" y="387514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617CB77-9204-8F50-FECD-D8643C36F826}"/>
              </a:ext>
            </a:extLst>
          </p:cNvPr>
          <p:cNvSpPr/>
          <p:nvPr/>
        </p:nvSpPr>
        <p:spPr>
          <a:xfrm>
            <a:off x="1672770" y="564734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A22E7C8-D34B-85F9-0F73-8CCEEEC292F7}"/>
              </a:ext>
            </a:extLst>
          </p:cNvPr>
          <p:cNvSpPr/>
          <p:nvPr/>
        </p:nvSpPr>
        <p:spPr>
          <a:xfrm>
            <a:off x="4944820" y="16875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5EC4009-F589-2E51-A610-D16FF6D52D8C}"/>
              </a:ext>
            </a:extLst>
          </p:cNvPr>
          <p:cNvSpPr/>
          <p:nvPr/>
        </p:nvSpPr>
        <p:spPr>
          <a:xfrm>
            <a:off x="6376348" y="384903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531942-4412-3D76-DF2A-9B0A848CB60F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모든 스프레드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배열법</a:t>
            </a:r>
            <a:r>
              <a:rPr lang="en-US" altLang="ko-KR" sz="1400" dirty="0"/>
              <a:t>. </a:t>
            </a:r>
            <a:r>
              <a:rPr lang="ko-KR" altLang="en-US" sz="1400" dirty="0"/>
              <a:t>카드를 펼치는 방법</a:t>
            </a:r>
            <a:r>
              <a:rPr lang="en-US" altLang="ko-KR" sz="1400" dirty="0"/>
              <a:t>)</a:t>
            </a:r>
            <a:r>
              <a:rPr lang="ko-KR" altLang="en-US" sz="1400" dirty="0"/>
              <a:t>는   </a:t>
            </a:r>
            <a:r>
              <a:rPr lang="en-US" altLang="ko-KR" sz="1400" dirty="0" err="1"/>
              <a:t>Javascript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Jquery</a:t>
            </a:r>
            <a:r>
              <a:rPr lang="en-US" altLang="ko-KR" sz="1400" dirty="0"/>
              <a:t>, CSS</a:t>
            </a:r>
            <a:r>
              <a:rPr lang="ko-KR" altLang="en-US" sz="1400" dirty="0"/>
              <a:t>를 사용하여 랜덤으로 디스플레이에 표시됨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랜덤성</a:t>
            </a:r>
            <a:r>
              <a:rPr lang="en-US" altLang="ko-KR" sz="1400" dirty="0"/>
              <a:t>. </a:t>
            </a:r>
            <a:r>
              <a:rPr lang="ko-KR" altLang="en-US" sz="1400" dirty="0"/>
              <a:t>타로의 점은 카드의 랜덤성에 기인한다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적용하기 위해 로또 넘버를 제작하는 코드를 구글에서 구해 총 카드의 수</a:t>
            </a:r>
            <a:r>
              <a:rPr lang="en-US" altLang="ko-KR" sz="1400" dirty="0"/>
              <a:t>(78</a:t>
            </a:r>
            <a:r>
              <a:rPr lang="ko-KR" altLang="en-US" sz="1400" dirty="0"/>
              <a:t>장</a:t>
            </a:r>
            <a:r>
              <a:rPr lang="en-US" altLang="ko-KR" sz="1400" dirty="0"/>
              <a:t>) </a:t>
            </a:r>
            <a:r>
              <a:rPr lang="ko-KR" altLang="en-US" sz="1400" dirty="0"/>
              <a:t>중 각 스프레드에 맞는 카드의 개수에 맞게 랜덤으로 숫자를 차례대로 구한다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카드를 해당 위치에 배치</a:t>
            </a:r>
            <a:r>
              <a:rPr lang="en-US" altLang="ko-KR" sz="1400" dirty="0"/>
              <a:t>. </a:t>
            </a:r>
            <a:r>
              <a:rPr lang="ko-KR" altLang="en-US" sz="1400" dirty="0"/>
              <a:t>구한 숫자들에 맞게 미리 객체에 넣어둔 </a:t>
            </a:r>
            <a:r>
              <a:rPr lang="en-US" altLang="ko-KR" sz="1400" dirty="0"/>
              <a:t>78</a:t>
            </a:r>
            <a:r>
              <a:rPr lang="ko-KR" altLang="en-US" sz="1400" dirty="0"/>
              <a:t>장의 카드 중 도출된 숫자에 맞는 카드를 </a:t>
            </a:r>
            <a:r>
              <a:rPr lang="en-US" altLang="ko-KR" sz="1400" dirty="0"/>
              <a:t>append</a:t>
            </a:r>
            <a:r>
              <a:rPr lang="ko-KR" altLang="en-US" sz="1400" dirty="0"/>
              <a:t>를 이용하여 </a:t>
            </a:r>
            <a:r>
              <a:rPr lang="en-US" altLang="ko-KR" sz="1400" dirty="0"/>
              <a:t>HTML</a:t>
            </a:r>
            <a:r>
              <a:rPr lang="ko-KR" altLang="en-US" sz="1400" dirty="0"/>
              <a:t>을 직접 삽입하는 방식으로 각 스프레드에 지정된 위치에 차례대로 카드가 위치하게 된다</a:t>
            </a:r>
            <a:r>
              <a:rPr lang="en-US" altLang="ko-KR" sz="14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574E22-31BF-EE9A-5E7B-6D3DF599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48490"/>
            <a:ext cx="3256183" cy="15134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2022D2-03B1-A5F0-D2A4-20E5B3F5E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62" y="4252432"/>
            <a:ext cx="3256183" cy="15721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7C6274-AEE5-703E-3AAF-AA07E071B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582090"/>
            <a:ext cx="3256183" cy="15084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1DA980-4BD2-EF37-2A3B-A2086AAF7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4247292"/>
            <a:ext cx="3256183" cy="15772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C493F0-28B5-B349-5C13-142834EAC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62" y="914057"/>
            <a:ext cx="3256183" cy="15823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043CAC-66AA-37D9-D6F1-86216478F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62" y="2582090"/>
            <a:ext cx="3256183" cy="157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3505295" y="5955912"/>
            <a:ext cx="518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https://jw971217.github.io/Bell_pj/card/Tarrot.html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9172B4-4FBA-1FBC-9317-CC89A739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7" y="698613"/>
            <a:ext cx="11096573" cy="51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8"/>
            <a:ext cx="5500189" cy="689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접근성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05EBB2-8C05-73E6-5F34-43E1DADAC593}"/>
              </a:ext>
            </a:extLst>
          </p:cNvPr>
          <p:cNvGrpSpPr/>
          <p:nvPr/>
        </p:nvGrpSpPr>
        <p:grpSpPr>
          <a:xfrm>
            <a:off x="1999832" y="1940209"/>
            <a:ext cx="8192334" cy="3765756"/>
            <a:chOff x="1332890" y="1833856"/>
            <a:chExt cx="8192334" cy="3765756"/>
          </a:xfrm>
        </p:grpSpPr>
        <p:pic>
          <p:nvPicPr>
            <p:cNvPr id="7" name="그림 6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4366CF35-32F2-B0D6-49E5-C325278BC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046" y="1833856"/>
              <a:ext cx="1708178" cy="376575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744C03-566E-5EDC-545B-A4B86359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869" y="1833856"/>
              <a:ext cx="1708178" cy="3765756"/>
            </a:xfrm>
            <a:prstGeom prst="rect">
              <a:avLst/>
            </a:prstGeom>
          </p:spPr>
        </p:pic>
        <p:pic>
          <p:nvPicPr>
            <p:cNvPr id="25" name="그림 24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D2A5DF3B-ED6D-CDD0-0AB1-C4649415C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890" y="1833856"/>
              <a:ext cx="1705980" cy="3765756"/>
            </a:xfrm>
            <a:prstGeom prst="rect">
              <a:avLst/>
            </a:prstGeom>
          </p:spPr>
        </p:pic>
      </p:grp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FB6E28C2-11EA-02D6-2AC7-5AFB40046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83" y="1558834"/>
            <a:ext cx="2690948" cy="4389120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AA5FC349-3983-E1F4-33E9-08E060A79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26" y="1558834"/>
            <a:ext cx="2690948" cy="4389120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9D2FE34C-AC22-D00B-A3E1-D1C39F883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69" y="1558834"/>
            <a:ext cx="269094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-1541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22791" y="1978400"/>
            <a:ext cx="2743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712374" y="121987"/>
            <a:ext cx="276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기존사이트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B02B4A-BF48-ABCC-C7C8-0233684E8A83}"/>
              </a:ext>
            </a:extLst>
          </p:cNvPr>
          <p:cNvSpPr/>
          <p:nvPr/>
        </p:nvSpPr>
        <p:spPr>
          <a:xfrm>
            <a:off x="7010867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사용하기 불편한 내비게이션</a:t>
            </a:r>
            <a:r>
              <a:rPr lang="en-US" altLang="ko-KR" dirty="0"/>
              <a:t>, </a:t>
            </a:r>
            <a:r>
              <a:rPr lang="ko-KR" altLang="en-US" dirty="0"/>
              <a:t>헤더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단조로운 이미지들의 활용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학교에 대한 소개 부족</a:t>
            </a:r>
            <a:r>
              <a:rPr lang="en-US" altLang="ko-KR" dirty="0"/>
              <a:t>, </a:t>
            </a:r>
            <a:r>
              <a:rPr lang="ko-KR" altLang="en-US" dirty="0"/>
              <a:t>콘텐츠 부족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깔끔하나 지루한 디자인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부분들에 아쉬움을 느껴 이 사이트를 </a:t>
            </a:r>
            <a:r>
              <a:rPr lang="ko-KR" altLang="en-US" dirty="0" err="1"/>
              <a:t>리뉴얼하고자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F7151-A28E-E335-B739-670B0106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742957"/>
            <a:ext cx="6629223" cy="305857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DFD90C5-8C01-086F-6DF3-29CAB5AFC1AE}"/>
              </a:ext>
            </a:extLst>
          </p:cNvPr>
          <p:cNvSpPr/>
          <p:nvPr/>
        </p:nvSpPr>
        <p:spPr>
          <a:xfrm>
            <a:off x="560800" y="165755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700D31E-FF31-E0F2-ECF9-25A920CF92C2}"/>
              </a:ext>
            </a:extLst>
          </p:cNvPr>
          <p:cNvSpPr/>
          <p:nvPr/>
        </p:nvSpPr>
        <p:spPr>
          <a:xfrm>
            <a:off x="315985" y="260243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CD617D-B819-4E8E-D3E2-DE6643FE240A}"/>
              </a:ext>
            </a:extLst>
          </p:cNvPr>
          <p:cNvSpPr/>
          <p:nvPr/>
        </p:nvSpPr>
        <p:spPr>
          <a:xfrm>
            <a:off x="2680362" y="32528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CF8626-A667-63D9-1E12-AC15C0CF5438}"/>
              </a:ext>
            </a:extLst>
          </p:cNvPr>
          <p:cNvSpPr/>
          <p:nvPr/>
        </p:nvSpPr>
        <p:spPr>
          <a:xfrm>
            <a:off x="3613860" y="29547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80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2699656" y="910678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한국에서는 중국 인민대학교가 널리 알려져 있지 않았기에 제가 다녔던 대학을 </a:t>
            </a:r>
            <a:r>
              <a:rPr lang="ko-KR" altLang="en-US" dirty="0" err="1"/>
              <a:t>소개시켜드리고자</a:t>
            </a:r>
            <a:r>
              <a:rPr lang="ko-KR" altLang="en-US" dirty="0"/>
              <a:t> 제작을 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5" y="1922999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인민대를 소개시키는 사이트일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원래 있는 페이지의 대부분의 기능들을 구현할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풀페이지와 </a:t>
            </a:r>
            <a:r>
              <a:rPr lang="ko-KR" altLang="en-US" dirty="0" err="1"/>
              <a:t>스와이퍼를</a:t>
            </a:r>
            <a:r>
              <a:rPr lang="ko-KR" altLang="en-US" dirty="0"/>
              <a:t> 동시 적용할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 err="1"/>
              <a:t>디자인적인</a:t>
            </a:r>
            <a:r>
              <a:rPr lang="ko-KR" altLang="en-US" dirty="0"/>
              <a:t> 부분에서 본래의 페이지보다 </a:t>
            </a:r>
            <a:r>
              <a:rPr lang="ko-KR" altLang="en-US" dirty="0" err="1"/>
              <a:t>이쁠것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D545-1C53-A5A5-FEEA-E694C2DB7C5B}"/>
              </a:ext>
            </a:extLst>
          </p:cNvPr>
          <p:cNvSpPr txBox="1"/>
          <p:nvPr/>
        </p:nvSpPr>
        <p:spPr>
          <a:xfrm>
            <a:off x="3118026" y="1219341"/>
            <a:ext cx="595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적재적소에 어울릴 수 있도록 꼭 필요한 폰트만 사용해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2E7A6-B0D2-BBBD-C70F-4585894C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4" y="2315394"/>
            <a:ext cx="3452159" cy="2949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8E014-4181-16B6-5CFE-BBF98BA3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77" y="2301647"/>
            <a:ext cx="3482642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DD094-D175-F209-7E1F-01DDB898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03" y="2278784"/>
            <a:ext cx="349026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1598021" y="5338062"/>
            <a:ext cx="899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인민대</a:t>
            </a:r>
            <a:r>
              <a:rPr lang="ko-KR" altLang="en-US" dirty="0"/>
              <a:t> 공식 홈페이지에 있는 사진들과 구글</a:t>
            </a:r>
            <a:r>
              <a:rPr lang="en-US" altLang="ko-KR" dirty="0"/>
              <a:t>, </a:t>
            </a:r>
            <a:r>
              <a:rPr lang="ko-KR" altLang="en-US" dirty="0" err="1"/>
              <a:t>바이두에서</a:t>
            </a:r>
            <a:r>
              <a:rPr lang="ko-KR" altLang="en-US" dirty="0"/>
              <a:t> 찾은 사진들</a:t>
            </a:r>
            <a:r>
              <a:rPr lang="en-US" altLang="ko-KR" dirty="0"/>
              <a:t>. </a:t>
            </a:r>
            <a:r>
              <a:rPr lang="ko-KR" altLang="en-US" dirty="0"/>
              <a:t>필요한 부분들을 수정</a:t>
            </a:r>
            <a:r>
              <a:rPr lang="en-US" altLang="ko-KR" dirty="0"/>
              <a:t>, </a:t>
            </a:r>
            <a:r>
              <a:rPr lang="ko-KR" altLang="en-US" dirty="0"/>
              <a:t>편집하여 이미지를 적재적소에 활용함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수정 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FC1CC5-17BF-8000-F80E-C891DBA63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280" y="3087819"/>
            <a:ext cx="1515150" cy="20201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F09AD8-E7BD-315B-8EFB-9B41B51DB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2307"/>
            <a:ext cx="3183942" cy="16938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E4D811-59A6-F138-52B6-4FF9BEEE0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6" y="-86156"/>
            <a:ext cx="1767639" cy="40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DD8334E-595E-917B-6D23-04F8C93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5" y="-86157"/>
            <a:ext cx="1767640" cy="40900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08F0AA-BC39-731F-31FD-8A596D74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98" y="3087819"/>
            <a:ext cx="1529632" cy="2039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E12310-EBB5-57A6-8CC8-672395A3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7275"/>
            <a:ext cx="3183942" cy="169385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11B30-411F-5F7E-3F21-11943031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692105-0F6B-01C7-577A-483AC5B59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67" y="1075031"/>
            <a:ext cx="2810303" cy="1873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9C4597-6414-BB00-7B91-11FA91A27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2" y="3284829"/>
            <a:ext cx="4090016" cy="18436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E5550E-164A-2895-42B7-358C53958316}"/>
              </a:ext>
            </a:extLst>
          </p:cNvPr>
          <p:cNvSpPr txBox="1"/>
          <p:nvPr/>
        </p:nvSpPr>
        <p:spPr>
          <a:xfrm>
            <a:off x="3645288" y="5605660"/>
            <a:ext cx="490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수정 후</a:t>
            </a:r>
          </a:p>
        </p:txBody>
      </p:sp>
    </p:spTree>
    <p:extLst>
      <p:ext uri="{BB962C8B-B14F-4D97-AF65-F5344CB8AC3E}">
        <p14:creationId xmlns:p14="http://schemas.microsoft.com/office/powerpoint/2010/main" val="410960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7240A6-24F1-124A-D74E-B2F08FAF2EF3}"/>
              </a:ext>
            </a:extLst>
          </p:cNvPr>
          <p:cNvGrpSpPr/>
          <p:nvPr/>
        </p:nvGrpSpPr>
        <p:grpSpPr>
          <a:xfrm>
            <a:off x="1934249" y="2224134"/>
            <a:ext cx="9328927" cy="1939466"/>
            <a:chOff x="1925540" y="2215425"/>
            <a:chExt cx="9328927" cy="19394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C7F6A-09D9-4F99-9566-D116FBA1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179" y="2482945"/>
              <a:ext cx="976296" cy="1404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738FE1-1BB8-4F0C-A636-0C10BEDBF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40" y="2482947"/>
              <a:ext cx="1377391" cy="14044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AC72C2-FB07-4BC2-86BD-519F876D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235" y="2215425"/>
              <a:ext cx="3487232" cy="19394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4EA099-1D79-45C2-DD62-167B2303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915" y="2436723"/>
              <a:ext cx="1496871" cy="1496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포토샵을 활용해 중국어를 없애고 같은 뜻의 한국어를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대입함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내비게이션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스와이퍼를</a:t>
            </a:r>
            <a:r>
              <a:rPr lang="ko-KR" altLang="en-US" sz="1400" dirty="0"/>
              <a:t> 활용해 햄버거 버튼에 마우스를 올리면 햄버거가 </a:t>
            </a:r>
            <a:r>
              <a:rPr lang="en-US" altLang="ko-KR" sz="1400" dirty="0"/>
              <a:t>X</a:t>
            </a:r>
            <a:r>
              <a:rPr lang="ko-KR" altLang="en-US" sz="1400" dirty="0"/>
              <a:t>자로 변형하려는 모양을 취함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화면이 우로 밀려나며 내비게이션 등장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풀페이지 플러그인을 스크롤에 적용시켜 화면을 오르내릴 경우 해당 바에 변형을 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풀페이지를 활용해 화살표 클릭 시 다음 슬라이드로 넘어가게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화살표에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화살표가 커지면서 하얀색으로 변함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마우스 스크롤 애니메이션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사용자들에게 스크롤로 화면을 내려야 한다는 것을 </a:t>
            </a:r>
            <a:r>
              <a:rPr lang="ko-KR" altLang="en-US" sz="1400" dirty="0" err="1"/>
              <a:t>상기시켜줌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A1A33-C58D-E49E-2768-7230ACA9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6" y="1634126"/>
            <a:ext cx="6802612" cy="314403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38518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020DA5-1AC6-A195-EF84-36A0471AF607}"/>
              </a:ext>
            </a:extLst>
          </p:cNvPr>
          <p:cNvSpPr/>
          <p:nvPr/>
        </p:nvSpPr>
        <p:spPr>
          <a:xfrm>
            <a:off x="6360244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D905BC-9020-9685-E173-73B5F5D5174D}"/>
              </a:ext>
            </a:extLst>
          </p:cNvPr>
          <p:cNvSpPr/>
          <p:nvPr/>
        </p:nvSpPr>
        <p:spPr>
          <a:xfrm>
            <a:off x="3177261" y="44258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8C5093-E4A2-95E7-96F9-89BC5F2A3FC0}"/>
              </a:ext>
            </a:extLst>
          </p:cNvPr>
          <p:cNvSpPr/>
          <p:nvPr/>
        </p:nvSpPr>
        <p:spPr>
          <a:xfrm>
            <a:off x="516792" y="16994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DF9EBD-FC66-A660-7562-238CF6400CD1}"/>
              </a:ext>
            </a:extLst>
          </p:cNvPr>
          <p:cNvSpPr/>
          <p:nvPr/>
        </p:nvSpPr>
        <p:spPr>
          <a:xfrm>
            <a:off x="209186" y="336984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650</TotalTime>
  <Words>801</Words>
  <Application>Microsoft Office PowerPoint</Application>
  <PresentationFormat>와이드스크린</PresentationFormat>
  <Paragraphs>139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돋움</vt:lpstr>
      <vt:lpstr>맑은 고딕</vt:lpstr>
      <vt:lpstr>맑은 고딕</vt:lpstr>
      <vt:lpstr>Batang</vt:lpstr>
      <vt:lpstr>Calibri</vt:lpstr>
      <vt:lpstr>Franklin Gothic Book</vt:lpstr>
      <vt:lpstr>1_RetrospectVTI</vt:lpstr>
      <vt:lpstr>Renmin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32</cp:revision>
  <dcterms:created xsi:type="dcterms:W3CDTF">2022-08-09T03:40:38Z</dcterms:created>
  <dcterms:modified xsi:type="dcterms:W3CDTF">2022-09-20T07:25:25Z</dcterms:modified>
</cp:coreProperties>
</file>